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340" r:id="rId4"/>
    <p:sldId id="306" r:id="rId5"/>
    <p:sldId id="324" r:id="rId6"/>
    <p:sldId id="325" r:id="rId7"/>
    <p:sldId id="326" r:id="rId8"/>
    <p:sldId id="283" r:id="rId9"/>
    <p:sldId id="327" r:id="rId10"/>
    <p:sldId id="282" r:id="rId11"/>
    <p:sldId id="291" r:id="rId12"/>
    <p:sldId id="285" r:id="rId13"/>
    <p:sldId id="292" r:id="rId14"/>
    <p:sldId id="333" r:id="rId15"/>
    <p:sldId id="260" r:id="rId16"/>
    <p:sldId id="328" r:id="rId17"/>
    <p:sldId id="329" r:id="rId18"/>
    <p:sldId id="321" r:id="rId19"/>
    <p:sldId id="339" r:id="rId20"/>
    <p:sldId id="280" r:id="rId21"/>
    <p:sldId id="284" r:id="rId22"/>
    <p:sldId id="300" r:id="rId23"/>
    <p:sldId id="279" r:id="rId24"/>
    <p:sldId id="281" r:id="rId25"/>
    <p:sldId id="261" r:id="rId26"/>
    <p:sldId id="262" r:id="rId27"/>
    <p:sldId id="267" r:id="rId28"/>
    <p:sldId id="278" r:id="rId29"/>
    <p:sldId id="277" r:id="rId30"/>
    <p:sldId id="274" r:id="rId31"/>
    <p:sldId id="273" r:id="rId32"/>
    <p:sldId id="269" r:id="rId33"/>
    <p:sldId id="270" r:id="rId34"/>
    <p:sldId id="272" r:id="rId35"/>
    <p:sldId id="314" r:id="rId36"/>
    <p:sldId id="275" r:id="rId37"/>
    <p:sldId id="295" r:id="rId38"/>
    <p:sldId id="323" r:id="rId39"/>
    <p:sldId id="257" r:id="rId40"/>
    <p:sldId id="322" r:id="rId41"/>
    <p:sldId id="259" r:id="rId42"/>
    <p:sldId id="258" r:id="rId43"/>
    <p:sldId id="266" r:id="rId44"/>
    <p:sldId id="263" r:id="rId45"/>
    <p:sldId id="264" r:id="rId46"/>
    <p:sldId id="265" r:id="rId47"/>
    <p:sldId id="297" r:id="rId48"/>
    <p:sldId id="294" r:id="rId49"/>
    <p:sldId id="304" r:id="rId50"/>
    <p:sldId id="307" r:id="rId51"/>
    <p:sldId id="308" r:id="rId52"/>
    <p:sldId id="289" r:id="rId53"/>
    <p:sldId id="318" r:id="rId54"/>
    <p:sldId id="290" r:id="rId55"/>
    <p:sldId id="317" r:id="rId56"/>
    <p:sldId id="319" r:id="rId57"/>
    <p:sldId id="287" r:id="rId58"/>
    <p:sldId id="293" r:id="rId59"/>
    <p:sldId id="288" r:id="rId60"/>
    <p:sldId id="305" r:id="rId61"/>
    <p:sldId id="337" r:id="rId62"/>
    <p:sldId id="331" r:id="rId63"/>
    <p:sldId id="334" r:id="rId64"/>
    <p:sldId id="335" r:id="rId65"/>
    <p:sldId id="336" r:id="rId66"/>
    <p:sldId id="338" r:id="rId67"/>
    <p:sldId id="303" r:id="rId68"/>
    <p:sldId id="332" r:id="rId69"/>
    <p:sldId id="315" r:id="rId70"/>
    <p:sldId id="316" r:id="rId71"/>
    <p:sldId id="299" r:id="rId72"/>
    <p:sldId id="341" r:id="rId73"/>
    <p:sldId id="298" r:id="rId74"/>
    <p:sldId id="301" r:id="rId75"/>
    <p:sldId id="302" r:id="rId7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732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03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2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3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63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499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052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09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629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06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64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950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14C50-8BCD-4568-825E-A5FC31ADB2F5}" type="datetimeFigureOut">
              <a:rPr lang="en-US" smtClean="0"/>
              <a:t>12/10/2013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BF1E7-797E-4354-8393-E5B38A4CE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3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mer.ftc.gov/articles/0164-shopping-light-bulbs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Energy Conservation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80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http://members.shaw.ca/len92/conductor_and_insulati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5750"/>
            <a:ext cx="5943600" cy="462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46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 descr="http://media.web.britannica.com/eb-media/78/166078-004-4E73D4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425" y="-2914650"/>
            <a:ext cx="10131425" cy="853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21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Insulation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0383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Stops heat flow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07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Conductors and Insulato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2533650"/>
            <a:ext cx="7695105" cy="861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www.besportier.com/archives/warm-snowboarding-jackets-capp3L-dublin-down-jack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57648" y="266697"/>
            <a:ext cx="4076701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75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www.hk-phy.org/energy/domestic/heat_phy/images/vacuum_flas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862" y="-7327"/>
            <a:ext cx="4038600" cy="538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90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www.hk-phy.org/energy/domestic/heat_phy/images/vacuum_flas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862" y="-7327"/>
            <a:ext cx="4038600" cy="538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 rot="20010883">
            <a:off x="3766037" y="2429612"/>
            <a:ext cx="838200" cy="173236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57150">
            <a:solidFill>
              <a:srgbClr val="FFC000"/>
            </a:solidFill>
            <a:tailEnd type="triangle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 rot="10800000">
            <a:off x="3539358" y="3251918"/>
            <a:ext cx="838200" cy="173236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57150">
            <a:solidFill>
              <a:srgbClr val="FFC000"/>
            </a:solidFill>
            <a:tailEnd type="triangle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1056369">
            <a:off x="3760681" y="3957429"/>
            <a:ext cx="838200" cy="173236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57150">
            <a:solidFill>
              <a:srgbClr val="FFC000"/>
            </a:solidFill>
            <a:tailEnd type="triangle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www.hk-phy.org/energy/domestic/heat_phy/images/vacuum_flas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862" y="-7327"/>
            <a:ext cx="4038600" cy="538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/>
          <p:cNvSpPr/>
          <p:nvPr/>
        </p:nvSpPr>
        <p:spPr>
          <a:xfrm rot="278154">
            <a:off x="1048766" y="2558505"/>
            <a:ext cx="2121381" cy="444314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130175">
            <a:solidFill>
              <a:srgbClr val="FFC000"/>
            </a:solidFill>
            <a:tailEnd type="triangle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 rot="278154">
            <a:off x="1048765" y="3514731"/>
            <a:ext cx="2121381" cy="444314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130175">
            <a:solidFill>
              <a:srgbClr val="FFC000"/>
            </a:solidFill>
            <a:tailEnd type="triangle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lowchart: Magnetic Disk 2"/>
          <p:cNvSpPr/>
          <p:nvPr/>
        </p:nvSpPr>
        <p:spPr>
          <a:xfrm>
            <a:off x="3570136" y="3087821"/>
            <a:ext cx="1003783" cy="1452374"/>
          </a:xfrm>
          <a:prstGeom prst="flowChartMagneticDisk">
            <a:avLst/>
          </a:prstGeom>
          <a:gradFill>
            <a:gsLst>
              <a:gs pos="0">
                <a:srgbClr val="5E9EFF">
                  <a:alpha val="70000"/>
                </a:srgbClr>
              </a:gs>
              <a:gs pos="39999">
                <a:srgbClr val="85C2FF">
                  <a:alpha val="36000"/>
                </a:srgbClr>
              </a:gs>
              <a:gs pos="70000">
                <a:srgbClr val="C4D6EB">
                  <a:alpha val="43000"/>
                </a:srgbClr>
              </a:gs>
              <a:gs pos="100000">
                <a:srgbClr val="FFEBFA">
                  <a:alpha val="58000"/>
                </a:srgbClr>
              </a:gs>
            </a:gsLst>
            <a:lin ang="5400000" scaled="0"/>
          </a:gradFill>
          <a:ln w="15875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ttp://www.hk-phy.org/energy/domestic/heat_phy/images/vacuum_flas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-4438650"/>
            <a:ext cx="10499678" cy="1399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5909441" y="495300"/>
            <a:ext cx="3200400" cy="1333500"/>
          </a:xfrm>
          <a:prstGeom prst="ellipse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28586"/>
            <a:ext cx="2752725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8650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http://mapawatt.com/wp-content/uploads/2009/08/energy-audit-mind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7391400" cy="515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43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http://www.lowes.com/images/insulation-zones-larg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243706"/>
            <a:ext cx="9372600" cy="572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81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 descr="http://allweatherkc.com/wp-content/uploads/2013/11/insul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0"/>
            <a:ext cx="5449888" cy="513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73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Thermographic photography offers clues to where energy is being wasted in this older house in Connecticut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8920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27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http://acadianinsulating.com/wp-content/uploads/2011/08/contact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76" y="-2381250"/>
            <a:ext cx="9144000" cy="841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55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http://static.guim.co.uk/sys-images/Environment/Pix/columnists/2009/2/12/1234444337553/Loft-insulation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900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35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www.elliottspourhouse.com/wp-content/uploads/2012/09/replacing-double-pane-window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38" y="-1292997"/>
            <a:ext cx="8845062" cy="672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37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http://www.renovationexperts.com/images/Window-xse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-2025650"/>
            <a:ext cx="6019800" cy="802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5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ttp://images.reachsite.com/e0dff40e-f2da-496d-a7bc-bae02ab7874d/media/81238/medium/81238.PNG?gen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-78284"/>
            <a:ext cx="5638800" cy="528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90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http://www.thedesignergardens.com/wp-content/uploads/2010/10/12587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7049"/>
            <a:ext cx="7696200" cy="512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78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http://www.kudzu.com/blogs/hot-off-the-vine/wp-content/uploads/2011/10/0145334_weatherstripping_s4x3_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1"/>
            <a:ext cx="6857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55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437861"/>
              </p:ext>
            </p:extLst>
          </p:nvPr>
        </p:nvGraphicFramePr>
        <p:xfrm>
          <a:off x="233916" y="81515"/>
          <a:ext cx="8357190" cy="4398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57190"/>
              </a:tblGrid>
              <a:tr h="2906233">
                <a:tc>
                  <a:txBody>
                    <a:bodyPr/>
                    <a:lstStyle/>
                    <a:p>
                      <a:pPr algn="l" fontAlgn="t"/>
                      <a:r>
                        <a:rPr lang="en-US" sz="3600" u="none" strike="noStrike" dirty="0">
                          <a:effectLst/>
                        </a:rPr>
                        <a:t>6.3.a Students know energy can be carried from on </a:t>
                      </a:r>
                      <a:r>
                        <a:rPr lang="en-US" sz="3600" u="none" strike="noStrike" dirty="0" smtClean="0">
                          <a:effectLst/>
                        </a:rPr>
                        <a:t>place </a:t>
                      </a:r>
                      <a:r>
                        <a:rPr lang="en-US" sz="3600" u="none" strike="noStrike" dirty="0">
                          <a:effectLst/>
                        </a:rPr>
                        <a:t>to another by heat flow or by waves, including water, light and sound waves </a:t>
                      </a:r>
                      <a:r>
                        <a:rPr lang="en-US" sz="3600" u="none" strike="noStrike" dirty="0" smtClean="0">
                          <a:effectLst/>
                        </a:rPr>
                        <a:t>or </a:t>
                      </a:r>
                      <a:r>
                        <a:rPr lang="en-US" sz="3600" u="none" strike="noStrike" dirty="0">
                          <a:effectLst/>
                        </a:rPr>
                        <a:t>by moving objects</a:t>
                      </a:r>
                      <a:r>
                        <a:rPr lang="en-US" sz="3600" u="none" strike="noStrike" dirty="0" smtClean="0">
                          <a:effectLst/>
                        </a:rPr>
                        <a:t>.</a:t>
                      </a:r>
                    </a:p>
                    <a:p>
                      <a:pPr algn="l" fontAlgn="t"/>
                      <a:r>
                        <a:rPr lang="en-US" sz="3600" u="none" strike="noStrike" dirty="0">
                          <a:effectLst/>
                        </a:rPr>
                        <a:t/>
                      </a:r>
                      <a:br>
                        <a:rPr lang="en-US" sz="3600" u="none" strike="noStrike" dirty="0">
                          <a:effectLst/>
                        </a:rPr>
                      </a:br>
                      <a:r>
                        <a:rPr lang="en-US" sz="3600" u="none" strike="noStrike" dirty="0">
                          <a:effectLst/>
                        </a:rPr>
                        <a:t>6.3.b Students know that when fuel is consumed, most of the energy released becomes heat energy.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5199321" y="563526"/>
            <a:ext cx="2339163" cy="754911"/>
          </a:xfrm>
          <a:prstGeom prst="ellipse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860698" y="3778102"/>
            <a:ext cx="2647507" cy="974651"/>
          </a:xfrm>
          <a:prstGeom prst="ellipse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1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http://houseinspectionhelp.com/8/images/foam-insulation-around-do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933450"/>
            <a:ext cx="12039600" cy="803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7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http://heritagedoor.com/images/insulation/3000_polystyrene_ste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69" y="0"/>
            <a:ext cx="7162800" cy="5473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48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6" name="Picture 4" descr="http://soundproofing.org/images/door_seal_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1950"/>
            <a:ext cx="8534971" cy="474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71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http://i00.i.aliimg.com/photo/v0/108714222/INSULATION_Door_bottom_sea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2457450"/>
            <a:ext cx="13639800" cy="839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02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://buildipedia.com/images/masterformat/Channels/Go_Green/2012.02.03_rachael_winterizing_blog/images/draft_stop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62450"/>
            <a:ext cx="7296150" cy="975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78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E:\DCIM\101_SONY\DSC017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3352800" y="2952750"/>
            <a:ext cx="2286000" cy="609600"/>
          </a:xfrm>
          <a:prstGeom prst="straightConnector1">
            <a:avLst/>
          </a:prstGeom>
          <a:ln w="88900">
            <a:solidFill>
              <a:srgbClr val="FFFF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79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0" t="13552" r="54008" b="30187"/>
          <a:stretch/>
        </p:blipFill>
        <p:spPr bwMode="auto">
          <a:xfrm>
            <a:off x="-152400" y="60600"/>
            <a:ext cx="3983806" cy="50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93" t="18469" r="21582" b="14478"/>
          <a:stretch/>
        </p:blipFill>
        <p:spPr bwMode="auto">
          <a:xfrm>
            <a:off x="3886200" y="32758"/>
            <a:ext cx="5251938" cy="566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45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Where Does My Money Go bar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458200" cy="516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58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Where Does My Money Go bar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458200" cy="516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18481193">
            <a:off x="4558900" y="3509636"/>
            <a:ext cx="2150679" cy="1468979"/>
          </a:xfrm>
          <a:prstGeom prst="irregularSeal1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4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Lumens =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23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Efficiency – less waste</a:t>
            </a:r>
          </a:p>
          <a:p>
            <a:r>
              <a:rPr lang="en-US" dirty="0" smtClean="0"/>
              <a:t>Conservation – use less energy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28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Incandescent</a:t>
            </a:r>
          </a:p>
          <a:p>
            <a:r>
              <a:rPr lang="en-US" sz="4800" dirty="0" smtClean="0"/>
              <a:t>CFL</a:t>
            </a:r>
          </a:p>
          <a:p>
            <a:r>
              <a:rPr lang="en-US" sz="4800" dirty="0" smtClean="0"/>
              <a:t>LED</a:t>
            </a:r>
            <a:endParaRPr lang="en-US" sz="4800" dirty="0"/>
          </a:p>
        </p:txBody>
      </p:sp>
      <p:pic>
        <p:nvPicPr>
          <p:cNvPr id="1026" name="Picture 2" descr="http://news.cnet.com/i/bto/20091216/SYLVANIA_Lamp_Array_610x4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046304" y="1466712"/>
            <a:ext cx="3046420" cy="209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73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What to look for when you shop for light bulb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-1085850"/>
            <a:ext cx="5041232" cy="638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5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http://www.consumer.ftc.gov/sites/default/files/pictures/0164-lighting-facts-label-full-siz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8" y="-247650"/>
            <a:ext cx="5772152" cy="577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5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http://www.consumer.ftc.gov/sites/default/files/pictures/0164-lighting-facts-label-full-siz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8" y="-247650"/>
            <a:ext cx="5772152" cy="577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4495800" y="895350"/>
            <a:ext cx="2514600" cy="609600"/>
          </a:xfrm>
          <a:prstGeom prst="ellipse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http://www.consumer.ftc.gov/sites/default/files/pictures/0164-lighting-facts-label-full-siz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8" y="-247650"/>
            <a:ext cx="5772152" cy="577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4953000" y="1352550"/>
            <a:ext cx="2057400" cy="609600"/>
          </a:xfrm>
          <a:prstGeom prst="ellipse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4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http://www.consumer.ftc.gov/sites/default/files/pictures/0164-lighting-facts-label-full-siz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8" y="-247650"/>
            <a:ext cx="5772152" cy="577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5105400" y="2724150"/>
            <a:ext cx="1752600" cy="609600"/>
          </a:xfrm>
          <a:prstGeom prst="ellipse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4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http://www.consumer.ftc.gov/sites/default/files/pictures/0164-lighting-facts-label-full-siz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8" y="-247650"/>
            <a:ext cx="5772152" cy="577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5105400" y="4552950"/>
            <a:ext cx="1752600" cy="609600"/>
          </a:xfrm>
          <a:prstGeom prst="ellipse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4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://www.thedailygreen.com/cm/thedailygreen/misc/s0/lightbulb-dollar-energy-efficiency-m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61950"/>
            <a:ext cx="5181600" cy="397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4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http://www.green-the-world.net/images/energy_efficient_light_bulb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4850"/>
            <a:ext cx="9144000" cy="678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43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ttp://www.upenn.edu/pennnews/current/sites/www.upenn.edu.pennnews.current/files/imagecache/article-350/images/Pow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0" y="-296094"/>
            <a:ext cx="9239250" cy="694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9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Where Does My Money Go bar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458200" cy="516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0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15 / 15 Watt / Clear / 130 Vo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706761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Incandescent Bulb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1752600" cy="339447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light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781800" y="1200150"/>
            <a:ext cx="1752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heat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4419600" y="2090021"/>
            <a:ext cx="4419599" cy="1039658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9549678"/>
              <a:gd name="connsiteY0" fmla="*/ 307484 h 415141"/>
              <a:gd name="connsiteX1" fmla="*/ 1235435 w 9549678"/>
              <a:gd name="connsiteY1" fmla="*/ 470 h 415141"/>
              <a:gd name="connsiteX2" fmla="*/ 1828742 w 9549678"/>
              <a:gd name="connsiteY2" fmla="*/ 392102 h 415141"/>
              <a:gd name="connsiteX3" fmla="*/ 2457392 w 9549678"/>
              <a:gd name="connsiteY3" fmla="*/ 11102 h 415141"/>
              <a:gd name="connsiteX4" fmla="*/ 3206987 w 9549678"/>
              <a:gd name="connsiteY4" fmla="*/ 413810 h 415141"/>
              <a:gd name="connsiteX5" fmla="*/ 3995126 w 9549678"/>
              <a:gd name="connsiteY5" fmla="*/ 6671 h 415141"/>
              <a:gd name="connsiteX6" fmla="*/ 4758898 w 9549678"/>
              <a:gd name="connsiteY6" fmla="*/ 415140 h 415141"/>
              <a:gd name="connsiteX7" fmla="*/ 5448242 w 9549678"/>
              <a:gd name="connsiteY7" fmla="*/ 11102 h 415141"/>
              <a:gd name="connsiteX8" fmla="*/ 6163282 w 9549678"/>
              <a:gd name="connsiteY8" fmla="*/ 379255 h 415141"/>
              <a:gd name="connsiteX9" fmla="*/ 6785286 w 9549678"/>
              <a:gd name="connsiteY9" fmla="*/ 49202 h 415141"/>
              <a:gd name="connsiteX10" fmla="*/ 9549678 w 9549678"/>
              <a:gd name="connsiteY10" fmla="*/ 278480 h 415141"/>
              <a:gd name="connsiteX0" fmla="*/ 0 w 9549678"/>
              <a:gd name="connsiteY0" fmla="*/ 307484 h 415141"/>
              <a:gd name="connsiteX1" fmla="*/ 1235435 w 9549678"/>
              <a:gd name="connsiteY1" fmla="*/ 470 h 415141"/>
              <a:gd name="connsiteX2" fmla="*/ 1828742 w 9549678"/>
              <a:gd name="connsiteY2" fmla="*/ 392102 h 415141"/>
              <a:gd name="connsiteX3" fmla="*/ 2457392 w 9549678"/>
              <a:gd name="connsiteY3" fmla="*/ 11102 h 415141"/>
              <a:gd name="connsiteX4" fmla="*/ 3206987 w 9549678"/>
              <a:gd name="connsiteY4" fmla="*/ 413810 h 415141"/>
              <a:gd name="connsiteX5" fmla="*/ 3995126 w 9549678"/>
              <a:gd name="connsiteY5" fmla="*/ 6671 h 415141"/>
              <a:gd name="connsiteX6" fmla="*/ 4758898 w 9549678"/>
              <a:gd name="connsiteY6" fmla="*/ 415140 h 415141"/>
              <a:gd name="connsiteX7" fmla="*/ 5448242 w 9549678"/>
              <a:gd name="connsiteY7" fmla="*/ 11102 h 415141"/>
              <a:gd name="connsiteX8" fmla="*/ 6163282 w 9549678"/>
              <a:gd name="connsiteY8" fmla="*/ 379255 h 415141"/>
              <a:gd name="connsiteX9" fmla="*/ 6785286 w 9549678"/>
              <a:gd name="connsiteY9" fmla="*/ 49202 h 415141"/>
              <a:gd name="connsiteX10" fmla="*/ 9549678 w 9549678"/>
              <a:gd name="connsiteY10" fmla="*/ 278480 h 415141"/>
              <a:gd name="connsiteX0" fmla="*/ 0 w 9549678"/>
              <a:gd name="connsiteY0" fmla="*/ 307484 h 415141"/>
              <a:gd name="connsiteX1" fmla="*/ 1235435 w 9549678"/>
              <a:gd name="connsiteY1" fmla="*/ 470 h 415141"/>
              <a:gd name="connsiteX2" fmla="*/ 1828742 w 9549678"/>
              <a:gd name="connsiteY2" fmla="*/ 392102 h 415141"/>
              <a:gd name="connsiteX3" fmla="*/ 2457392 w 9549678"/>
              <a:gd name="connsiteY3" fmla="*/ 11102 h 415141"/>
              <a:gd name="connsiteX4" fmla="*/ 3206987 w 9549678"/>
              <a:gd name="connsiteY4" fmla="*/ 413810 h 415141"/>
              <a:gd name="connsiteX5" fmla="*/ 3995126 w 9549678"/>
              <a:gd name="connsiteY5" fmla="*/ 6671 h 415141"/>
              <a:gd name="connsiteX6" fmla="*/ 4758898 w 9549678"/>
              <a:gd name="connsiteY6" fmla="*/ 415140 h 415141"/>
              <a:gd name="connsiteX7" fmla="*/ 5448242 w 9549678"/>
              <a:gd name="connsiteY7" fmla="*/ 11102 h 415141"/>
              <a:gd name="connsiteX8" fmla="*/ 6163282 w 9549678"/>
              <a:gd name="connsiteY8" fmla="*/ 379255 h 415141"/>
              <a:gd name="connsiteX9" fmla="*/ 6785286 w 9549678"/>
              <a:gd name="connsiteY9" fmla="*/ 49202 h 415141"/>
              <a:gd name="connsiteX10" fmla="*/ 9549678 w 9549678"/>
              <a:gd name="connsiteY10" fmla="*/ 278480 h 415141"/>
              <a:gd name="connsiteX0" fmla="*/ 0 w 9549678"/>
              <a:gd name="connsiteY0" fmla="*/ 307484 h 462566"/>
              <a:gd name="connsiteX1" fmla="*/ 1235435 w 9549678"/>
              <a:gd name="connsiteY1" fmla="*/ 470 h 462566"/>
              <a:gd name="connsiteX2" fmla="*/ 1828742 w 9549678"/>
              <a:gd name="connsiteY2" fmla="*/ 392102 h 462566"/>
              <a:gd name="connsiteX3" fmla="*/ 2457392 w 9549678"/>
              <a:gd name="connsiteY3" fmla="*/ 11102 h 462566"/>
              <a:gd name="connsiteX4" fmla="*/ 3206987 w 9549678"/>
              <a:gd name="connsiteY4" fmla="*/ 413810 h 462566"/>
              <a:gd name="connsiteX5" fmla="*/ 3995126 w 9549678"/>
              <a:gd name="connsiteY5" fmla="*/ 6671 h 462566"/>
              <a:gd name="connsiteX6" fmla="*/ 4758898 w 9549678"/>
              <a:gd name="connsiteY6" fmla="*/ 415140 h 462566"/>
              <a:gd name="connsiteX7" fmla="*/ 5448242 w 9549678"/>
              <a:gd name="connsiteY7" fmla="*/ 11102 h 462566"/>
              <a:gd name="connsiteX8" fmla="*/ 6163282 w 9549678"/>
              <a:gd name="connsiteY8" fmla="*/ 379255 h 462566"/>
              <a:gd name="connsiteX9" fmla="*/ 6785286 w 9549678"/>
              <a:gd name="connsiteY9" fmla="*/ 49202 h 462566"/>
              <a:gd name="connsiteX10" fmla="*/ 9549678 w 9549678"/>
              <a:gd name="connsiteY10" fmla="*/ 278480 h 462566"/>
              <a:gd name="connsiteX0" fmla="*/ 0 w 9549678"/>
              <a:gd name="connsiteY0" fmla="*/ 307484 h 415141"/>
              <a:gd name="connsiteX1" fmla="*/ 1235435 w 9549678"/>
              <a:gd name="connsiteY1" fmla="*/ 470 h 415141"/>
              <a:gd name="connsiteX2" fmla="*/ 1828742 w 9549678"/>
              <a:gd name="connsiteY2" fmla="*/ 392102 h 415141"/>
              <a:gd name="connsiteX3" fmla="*/ 2457392 w 9549678"/>
              <a:gd name="connsiteY3" fmla="*/ 11102 h 415141"/>
              <a:gd name="connsiteX4" fmla="*/ 3206987 w 9549678"/>
              <a:gd name="connsiteY4" fmla="*/ 413810 h 415141"/>
              <a:gd name="connsiteX5" fmla="*/ 3995126 w 9549678"/>
              <a:gd name="connsiteY5" fmla="*/ 6671 h 415141"/>
              <a:gd name="connsiteX6" fmla="*/ 4758898 w 9549678"/>
              <a:gd name="connsiteY6" fmla="*/ 415140 h 415141"/>
              <a:gd name="connsiteX7" fmla="*/ 5448242 w 9549678"/>
              <a:gd name="connsiteY7" fmla="*/ 11102 h 415141"/>
              <a:gd name="connsiteX8" fmla="*/ 6163282 w 9549678"/>
              <a:gd name="connsiteY8" fmla="*/ 379255 h 415141"/>
              <a:gd name="connsiteX9" fmla="*/ 6785286 w 9549678"/>
              <a:gd name="connsiteY9" fmla="*/ 49202 h 415141"/>
              <a:gd name="connsiteX10" fmla="*/ 9549678 w 9549678"/>
              <a:gd name="connsiteY10" fmla="*/ 278480 h 415141"/>
              <a:gd name="connsiteX0" fmla="*/ 0 w 9549678"/>
              <a:gd name="connsiteY0" fmla="*/ 307484 h 415141"/>
              <a:gd name="connsiteX1" fmla="*/ 1235435 w 9549678"/>
              <a:gd name="connsiteY1" fmla="*/ 470 h 415141"/>
              <a:gd name="connsiteX2" fmla="*/ 1828742 w 9549678"/>
              <a:gd name="connsiteY2" fmla="*/ 392102 h 415141"/>
              <a:gd name="connsiteX3" fmla="*/ 2457392 w 9549678"/>
              <a:gd name="connsiteY3" fmla="*/ 11102 h 415141"/>
              <a:gd name="connsiteX4" fmla="*/ 3206987 w 9549678"/>
              <a:gd name="connsiteY4" fmla="*/ 413810 h 415141"/>
              <a:gd name="connsiteX5" fmla="*/ 3995126 w 9549678"/>
              <a:gd name="connsiteY5" fmla="*/ 6671 h 415141"/>
              <a:gd name="connsiteX6" fmla="*/ 4758898 w 9549678"/>
              <a:gd name="connsiteY6" fmla="*/ 415140 h 415141"/>
              <a:gd name="connsiteX7" fmla="*/ 5448242 w 9549678"/>
              <a:gd name="connsiteY7" fmla="*/ 11102 h 415141"/>
              <a:gd name="connsiteX8" fmla="*/ 6163282 w 9549678"/>
              <a:gd name="connsiteY8" fmla="*/ 379255 h 415141"/>
              <a:gd name="connsiteX9" fmla="*/ 6785286 w 9549678"/>
              <a:gd name="connsiteY9" fmla="*/ 49202 h 415141"/>
              <a:gd name="connsiteX10" fmla="*/ 9549678 w 9549678"/>
              <a:gd name="connsiteY10" fmla="*/ 278480 h 415141"/>
              <a:gd name="connsiteX0" fmla="*/ 0 w 9549678"/>
              <a:gd name="connsiteY0" fmla="*/ 307484 h 415141"/>
              <a:gd name="connsiteX1" fmla="*/ 1235435 w 9549678"/>
              <a:gd name="connsiteY1" fmla="*/ 470 h 415141"/>
              <a:gd name="connsiteX2" fmla="*/ 1828742 w 9549678"/>
              <a:gd name="connsiteY2" fmla="*/ 392102 h 415141"/>
              <a:gd name="connsiteX3" fmla="*/ 2457392 w 9549678"/>
              <a:gd name="connsiteY3" fmla="*/ 11102 h 415141"/>
              <a:gd name="connsiteX4" fmla="*/ 3206987 w 9549678"/>
              <a:gd name="connsiteY4" fmla="*/ 413810 h 415141"/>
              <a:gd name="connsiteX5" fmla="*/ 3995126 w 9549678"/>
              <a:gd name="connsiteY5" fmla="*/ 6671 h 415141"/>
              <a:gd name="connsiteX6" fmla="*/ 4758898 w 9549678"/>
              <a:gd name="connsiteY6" fmla="*/ 415140 h 415141"/>
              <a:gd name="connsiteX7" fmla="*/ 5448242 w 9549678"/>
              <a:gd name="connsiteY7" fmla="*/ 11102 h 415141"/>
              <a:gd name="connsiteX8" fmla="*/ 6163282 w 9549678"/>
              <a:gd name="connsiteY8" fmla="*/ 379255 h 415141"/>
              <a:gd name="connsiteX9" fmla="*/ 6785286 w 9549678"/>
              <a:gd name="connsiteY9" fmla="*/ 49202 h 415141"/>
              <a:gd name="connsiteX10" fmla="*/ 9549678 w 9549678"/>
              <a:gd name="connsiteY10" fmla="*/ 278480 h 415141"/>
              <a:gd name="connsiteX0" fmla="*/ 0 w 9549678"/>
              <a:gd name="connsiteY0" fmla="*/ 307484 h 468035"/>
              <a:gd name="connsiteX1" fmla="*/ 1235435 w 9549678"/>
              <a:gd name="connsiteY1" fmla="*/ 470 h 468035"/>
              <a:gd name="connsiteX2" fmla="*/ 1828742 w 9549678"/>
              <a:gd name="connsiteY2" fmla="*/ 392102 h 468035"/>
              <a:gd name="connsiteX3" fmla="*/ 2457392 w 9549678"/>
              <a:gd name="connsiteY3" fmla="*/ 11102 h 468035"/>
              <a:gd name="connsiteX4" fmla="*/ 3206987 w 9549678"/>
              <a:gd name="connsiteY4" fmla="*/ 413810 h 468035"/>
              <a:gd name="connsiteX5" fmla="*/ 3995126 w 9549678"/>
              <a:gd name="connsiteY5" fmla="*/ 6671 h 468035"/>
              <a:gd name="connsiteX6" fmla="*/ 4758898 w 9549678"/>
              <a:gd name="connsiteY6" fmla="*/ 415140 h 468035"/>
              <a:gd name="connsiteX7" fmla="*/ 5448242 w 9549678"/>
              <a:gd name="connsiteY7" fmla="*/ 11102 h 468035"/>
              <a:gd name="connsiteX8" fmla="*/ 6163282 w 9549678"/>
              <a:gd name="connsiteY8" fmla="*/ 379255 h 468035"/>
              <a:gd name="connsiteX9" fmla="*/ 6785286 w 9549678"/>
              <a:gd name="connsiteY9" fmla="*/ 49202 h 468035"/>
              <a:gd name="connsiteX10" fmla="*/ 9549678 w 9549678"/>
              <a:gd name="connsiteY10" fmla="*/ 278480 h 468035"/>
              <a:gd name="connsiteX0" fmla="*/ 0 w 9549678"/>
              <a:gd name="connsiteY0" fmla="*/ 307484 h 506561"/>
              <a:gd name="connsiteX1" fmla="*/ 1235435 w 9549678"/>
              <a:gd name="connsiteY1" fmla="*/ 470 h 506561"/>
              <a:gd name="connsiteX2" fmla="*/ 1828742 w 9549678"/>
              <a:gd name="connsiteY2" fmla="*/ 392102 h 506561"/>
              <a:gd name="connsiteX3" fmla="*/ 2457392 w 9549678"/>
              <a:gd name="connsiteY3" fmla="*/ 11102 h 506561"/>
              <a:gd name="connsiteX4" fmla="*/ 3206987 w 9549678"/>
              <a:gd name="connsiteY4" fmla="*/ 413810 h 506561"/>
              <a:gd name="connsiteX5" fmla="*/ 3995126 w 9549678"/>
              <a:gd name="connsiteY5" fmla="*/ 6671 h 506561"/>
              <a:gd name="connsiteX6" fmla="*/ 4758898 w 9549678"/>
              <a:gd name="connsiteY6" fmla="*/ 415140 h 506561"/>
              <a:gd name="connsiteX7" fmla="*/ 5448242 w 9549678"/>
              <a:gd name="connsiteY7" fmla="*/ 11102 h 506561"/>
              <a:gd name="connsiteX8" fmla="*/ 6163282 w 9549678"/>
              <a:gd name="connsiteY8" fmla="*/ 379255 h 506561"/>
              <a:gd name="connsiteX9" fmla="*/ 6785286 w 9549678"/>
              <a:gd name="connsiteY9" fmla="*/ 49202 h 506561"/>
              <a:gd name="connsiteX10" fmla="*/ 9549678 w 9549678"/>
              <a:gd name="connsiteY10" fmla="*/ 278480 h 506561"/>
              <a:gd name="connsiteX0" fmla="*/ 0 w 9549678"/>
              <a:gd name="connsiteY0" fmla="*/ 307484 h 506561"/>
              <a:gd name="connsiteX1" fmla="*/ 1235435 w 9549678"/>
              <a:gd name="connsiteY1" fmla="*/ 470 h 506561"/>
              <a:gd name="connsiteX2" fmla="*/ 1828742 w 9549678"/>
              <a:gd name="connsiteY2" fmla="*/ 392102 h 506561"/>
              <a:gd name="connsiteX3" fmla="*/ 2457392 w 9549678"/>
              <a:gd name="connsiteY3" fmla="*/ 11102 h 506561"/>
              <a:gd name="connsiteX4" fmla="*/ 3206987 w 9549678"/>
              <a:gd name="connsiteY4" fmla="*/ 413810 h 506561"/>
              <a:gd name="connsiteX5" fmla="*/ 3995126 w 9549678"/>
              <a:gd name="connsiteY5" fmla="*/ 6671 h 506561"/>
              <a:gd name="connsiteX6" fmla="*/ 4758898 w 9549678"/>
              <a:gd name="connsiteY6" fmla="*/ 415140 h 506561"/>
              <a:gd name="connsiteX7" fmla="*/ 5448242 w 9549678"/>
              <a:gd name="connsiteY7" fmla="*/ 11102 h 506561"/>
              <a:gd name="connsiteX8" fmla="*/ 6163282 w 9549678"/>
              <a:gd name="connsiteY8" fmla="*/ 379255 h 506561"/>
              <a:gd name="connsiteX9" fmla="*/ 6785286 w 9549678"/>
              <a:gd name="connsiteY9" fmla="*/ 49202 h 506561"/>
              <a:gd name="connsiteX10" fmla="*/ 9549678 w 9549678"/>
              <a:gd name="connsiteY10" fmla="*/ 278480 h 506561"/>
              <a:gd name="connsiteX0" fmla="*/ 0 w 9549678"/>
              <a:gd name="connsiteY0" fmla="*/ 307484 h 598481"/>
              <a:gd name="connsiteX1" fmla="*/ 1235435 w 9549678"/>
              <a:gd name="connsiteY1" fmla="*/ 470 h 598481"/>
              <a:gd name="connsiteX2" fmla="*/ 1828742 w 9549678"/>
              <a:gd name="connsiteY2" fmla="*/ 392102 h 598481"/>
              <a:gd name="connsiteX3" fmla="*/ 2457392 w 9549678"/>
              <a:gd name="connsiteY3" fmla="*/ 11102 h 598481"/>
              <a:gd name="connsiteX4" fmla="*/ 3206987 w 9549678"/>
              <a:gd name="connsiteY4" fmla="*/ 413810 h 598481"/>
              <a:gd name="connsiteX5" fmla="*/ 3995126 w 9549678"/>
              <a:gd name="connsiteY5" fmla="*/ 6671 h 598481"/>
              <a:gd name="connsiteX6" fmla="*/ 4758898 w 9549678"/>
              <a:gd name="connsiteY6" fmla="*/ 415140 h 598481"/>
              <a:gd name="connsiteX7" fmla="*/ 5448242 w 9549678"/>
              <a:gd name="connsiteY7" fmla="*/ 11102 h 598481"/>
              <a:gd name="connsiteX8" fmla="*/ 6163282 w 9549678"/>
              <a:gd name="connsiteY8" fmla="*/ 379255 h 598481"/>
              <a:gd name="connsiteX9" fmla="*/ 6785286 w 9549678"/>
              <a:gd name="connsiteY9" fmla="*/ 49202 h 598481"/>
              <a:gd name="connsiteX10" fmla="*/ 9549678 w 9549678"/>
              <a:gd name="connsiteY10" fmla="*/ 278480 h 598481"/>
              <a:gd name="connsiteX0" fmla="*/ 0 w 9549678"/>
              <a:gd name="connsiteY0" fmla="*/ 307484 h 705397"/>
              <a:gd name="connsiteX1" fmla="*/ 1235435 w 9549678"/>
              <a:gd name="connsiteY1" fmla="*/ 470 h 705397"/>
              <a:gd name="connsiteX2" fmla="*/ 1828742 w 9549678"/>
              <a:gd name="connsiteY2" fmla="*/ 392102 h 705397"/>
              <a:gd name="connsiteX3" fmla="*/ 2457392 w 9549678"/>
              <a:gd name="connsiteY3" fmla="*/ 11102 h 705397"/>
              <a:gd name="connsiteX4" fmla="*/ 3206987 w 9549678"/>
              <a:gd name="connsiteY4" fmla="*/ 413810 h 705397"/>
              <a:gd name="connsiteX5" fmla="*/ 3995126 w 9549678"/>
              <a:gd name="connsiteY5" fmla="*/ 6671 h 705397"/>
              <a:gd name="connsiteX6" fmla="*/ 4758898 w 9549678"/>
              <a:gd name="connsiteY6" fmla="*/ 415140 h 705397"/>
              <a:gd name="connsiteX7" fmla="*/ 5448242 w 9549678"/>
              <a:gd name="connsiteY7" fmla="*/ 11102 h 705397"/>
              <a:gd name="connsiteX8" fmla="*/ 6163282 w 9549678"/>
              <a:gd name="connsiteY8" fmla="*/ 379255 h 705397"/>
              <a:gd name="connsiteX9" fmla="*/ 6785286 w 9549678"/>
              <a:gd name="connsiteY9" fmla="*/ 49202 h 705397"/>
              <a:gd name="connsiteX10" fmla="*/ 9549678 w 9549678"/>
              <a:gd name="connsiteY10" fmla="*/ 278480 h 705397"/>
              <a:gd name="connsiteX0" fmla="*/ 0 w 9549678"/>
              <a:gd name="connsiteY0" fmla="*/ 307484 h 542623"/>
              <a:gd name="connsiteX1" fmla="*/ 1235435 w 9549678"/>
              <a:gd name="connsiteY1" fmla="*/ 470 h 542623"/>
              <a:gd name="connsiteX2" fmla="*/ 1828742 w 9549678"/>
              <a:gd name="connsiteY2" fmla="*/ 392102 h 542623"/>
              <a:gd name="connsiteX3" fmla="*/ 2457392 w 9549678"/>
              <a:gd name="connsiteY3" fmla="*/ 11102 h 542623"/>
              <a:gd name="connsiteX4" fmla="*/ 3206987 w 9549678"/>
              <a:gd name="connsiteY4" fmla="*/ 413810 h 542623"/>
              <a:gd name="connsiteX5" fmla="*/ 3995126 w 9549678"/>
              <a:gd name="connsiteY5" fmla="*/ 6671 h 542623"/>
              <a:gd name="connsiteX6" fmla="*/ 4758898 w 9549678"/>
              <a:gd name="connsiteY6" fmla="*/ 415140 h 542623"/>
              <a:gd name="connsiteX7" fmla="*/ 5448242 w 9549678"/>
              <a:gd name="connsiteY7" fmla="*/ 11102 h 542623"/>
              <a:gd name="connsiteX8" fmla="*/ 6163282 w 9549678"/>
              <a:gd name="connsiteY8" fmla="*/ 379255 h 542623"/>
              <a:gd name="connsiteX9" fmla="*/ 6785286 w 9549678"/>
              <a:gd name="connsiteY9" fmla="*/ 49202 h 542623"/>
              <a:gd name="connsiteX10" fmla="*/ 9549678 w 9549678"/>
              <a:gd name="connsiteY10" fmla="*/ 278480 h 542623"/>
              <a:gd name="connsiteX0" fmla="*/ 0 w 9549678"/>
              <a:gd name="connsiteY0" fmla="*/ 307484 h 570505"/>
              <a:gd name="connsiteX1" fmla="*/ 1235435 w 9549678"/>
              <a:gd name="connsiteY1" fmla="*/ 470 h 570505"/>
              <a:gd name="connsiteX2" fmla="*/ 1828742 w 9549678"/>
              <a:gd name="connsiteY2" fmla="*/ 392102 h 570505"/>
              <a:gd name="connsiteX3" fmla="*/ 2457392 w 9549678"/>
              <a:gd name="connsiteY3" fmla="*/ 11102 h 570505"/>
              <a:gd name="connsiteX4" fmla="*/ 3206987 w 9549678"/>
              <a:gd name="connsiteY4" fmla="*/ 413810 h 570505"/>
              <a:gd name="connsiteX5" fmla="*/ 3995126 w 9549678"/>
              <a:gd name="connsiteY5" fmla="*/ 6671 h 570505"/>
              <a:gd name="connsiteX6" fmla="*/ 4758898 w 9549678"/>
              <a:gd name="connsiteY6" fmla="*/ 415140 h 570505"/>
              <a:gd name="connsiteX7" fmla="*/ 5448242 w 9549678"/>
              <a:gd name="connsiteY7" fmla="*/ 11102 h 570505"/>
              <a:gd name="connsiteX8" fmla="*/ 6163282 w 9549678"/>
              <a:gd name="connsiteY8" fmla="*/ 379255 h 570505"/>
              <a:gd name="connsiteX9" fmla="*/ 6785286 w 9549678"/>
              <a:gd name="connsiteY9" fmla="*/ 49202 h 570505"/>
              <a:gd name="connsiteX10" fmla="*/ 9549678 w 9549678"/>
              <a:gd name="connsiteY10" fmla="*/ 278480 h 570505"/>
              <a:gd name="connsiteX0" fmla="*/ 0 w 9549678"/>
              <a:gd name="connsiteY0" fmla="*/ 307484 h 629345"/>
              <a:gd name="connsiteX1" fmla="*/ 1235435 w 9549678"/>
              <a:gd name="connsiteY1" fmla="*/ 470 h 629345"/>
              <a:gd name="connsiteX2" fmla="*/ 1828742 w 9549678"/>
              <a:gd name="connsiteY2" fmla="*/ 392102 h 629345"/>
              <a:gd name="connsiteX3" fmla="*/ 2457392 w 9549678"/>
              <a:gd name="connsiteY3" fmla="*/ 11102 h 629345"/>
              <a:gd name="connsiteX4" fmla="*/ 3206987 w 9549678"/>
              <a:gd name="connsiteY4" fmla="*/ 413810 h 629345"/>
              <a:gd name="connsiteX5" fmla="*/ 3995126 w 9549678"/>
              <a:gd name="connsiteY5" fmla="*/ 6671 h 629345"/>
              <a:gd name="connsiteX6" fmla="*/ 4758898 w 9549678"/>
              <a:gd name="connsiteY6" fmla="*/ 415140 h 629345"/>
              <a:gd name="connsiteX7" fmla="*/ 5448242 w 9549678"/>
              <a:gd name="connsiteY7" fmla="*/ 11102 h 629345"/>
              <a:gd name="connsiteX8" fmla="*/ 6163282 w 9549678"/>
              <a:gd name="connsiteY8" fmla="*/ 379255 h 629345"/>
              <a:gd name="connsiteX9" fmla="*/ 6785286 w 9549678"/>
              <a:gd name="connsiteY9" fmla="*/ 49202 h 629345"/>
              <a:gd name="connsiteX10" fmla="*/ 9549678 w 9549678"/>
              <a:gd name="connsiteY10" fmla="*/ 278480 h 62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49678" h="629345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220887" y="65998"/>
                  <a:pt x="6785286" y="49202"/>
                </a:cubicBezTo>
                <a:cubicBezTo>
                  <a:pt x="7349685" y="32406"/>
                  <a:pt x="6551165" y="1191397"/>
                  <a:pt x="9549678" y="278480"/>
                </a:cubicBezTo>
              </a:path>
            </a:pathLst>
          </a:custGeom>
          <a:noFill/>
          <a:ln w="381000">
            <a:solidFill>
              <a:srgbClr val="FFC000"/>
            </a:solidFill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10800000">
            <a:off x="304799" y="2196080"/>
            <a:ext cx="3165402" cy="685800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95250">
            <a:solidFill>
              <a:srgbClr val="FFFF00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1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8 Watt A19 Shape Dimmable LED Light Bulb, Replaces 40 Watt Incandescent, 2700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809750"/>
            <a:ext cx="260985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Bulb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276350"/>
            <a:ext cx="1752600" cy="339447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light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748284" y="1417439"/>
            <a:ext cx="1752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heat</a:t>
            </a:r>
            <a:endParaRPr lang="en-US" dirty="0"/>
          </a:p>
        </p:txBody>
      </p:sp>
      <p:sp>
        <p:nvSpPr>
          <p:cNvPr id="6" name="Freeform 5"/>
          <p:cNvSpPr/>
          <p:nvPr/>
        </p:nvSpPr>
        <p:spPr>
          <a:xfrm>
            <a:off x="4800600" y="2447877"/>
            <a:ext cx="838200" cy="173236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31750">
            <a:solidFill>
              <a:srgbClr val="FFC000"/>
            </a:solidFill>
            <a:tailEnd type="triangle" w="lg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10800000">
            <a:off x="304799" y="2278213"/>
            <a:ext cx="2819401" cy="512564"/>
          </a:xfrm>
          <a:custGeom>
            <a:avLst/>
            <a:gdLst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7"/>
              <a:gd name="connsiteX1" fmla="*/ 457200 w 6896100"/>
              <a:gd name="connsiteY1" fmla="*/ 1152 h 458427"/>
              <a:gd name="connsiteX2" fmla="*/ 1295400 w 6896100"/>
              <a:gd name="connsiteY2" fmla="*/ 382152 h 458427"/>
              <a:gd name="connsiteX3" fmla="*/ 1924050 w 6896100"/>
              <a:gd name="connsiteY3" fmla="*/ 1152 h 458427"/>
              <a:gd name="connsiteX4" fmla="*/ 2609850 w 6896100"/>
              <a:gd name="connsiteY4" fmla="*/ 286902 h 458427"/>
              <a:gd name="connsiteX5" fmla="*/ 2609850 w 6896100"/>
              <a:gd name="connsiteY5" fmla="*/ 286902 h 458427"/>
              <a:gd name="connsiteX6" fmla="*/ 3695700 w 6896100"/>
              <a:gd name="connsiteY6" fmla="*/ 39252 h 458427"/>
              <a:gd name="connsiteX7" fmla="*/ 4076700 w 6896100"/>
              <a:gd name="connsiteY7" fmla="*/ 458352 h 458427"/>
              <a:gd name="connsiteX8" fmla="*/ 4914900 w 6896100"/>
              <a:gd name="connsiteY8" fmla="*/ 1152 h 458427"/>
              <a:gd name="connsiteX9" fmla="*/ 5715000 w 6896100"/>
              <a:gd name="connsiteY9" fmla="*/ 401202 h 458427"/>
              <a:gd name="connsiteX10" fmla="*/ 6400800 w 6896100"/>
              <a:gd name="connsiteY10" fmla="*/ 39252 h 458427"/>
              <a:gd name="connsiteX11" fmla="*/ 6896100 w 6896100"/>
              <a:gd name="connsiteY11" fmla="*/ 134502 h 458427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6902 h 458428"/>
              <a:gd name="connsiteX1" fmla="*/ 457200 w 6896100"/>
              <a:gd name="connsiteY1" fmla="*/ 1152 h 458428"/>
              <a:gd name="connsiteX2" fmla="*/ 1295400 w 6896100"/>
              <a:gd name="connsiteY2" fmla="*/ 382152 h 458428"/>
              <a:gd name="connsiteX3" fmla="*/ 1924050 w 6896100"/>
              <a:gd name="connsiteY3" fmla="*/ 1152 h 458428"/>
              <a:gd name="connsiteX4" fmla="*/ 2609850 w 6896100"/>
              <a:gd name="connsiteY4" fmla="*/ 286902 h 458428"/>
              <a:gd name="connsiteX5" fmla="*/ 2875664 w 6896100"/>
              <a:gd name="connsiteY5" fmla="*/ 244372 h 458428"/>
              <a:gd name="connsiteX6" fmla="*/ 3695700 w 6896100"/>
              <a:gd name="connsiteY6" fmla="*/ 39252 h 458428"/>
              <a:gd name="connsiteX7" fmla="*/ 4076700 w 6896100"/>
              <a:gd name="connsiteY7" fmla="*/ 458352 h 458428"/>
              <a:gd name="connsiteX8" fmla="*/ 4914900 w 6896100"/>
              <a:gd name="connsiteY8" fmla="*/ 1152 h 458428"/>
              <a:gd name="connsiteX9" fmla="*/ 5715000 w 6896100"/>
              <a:gd name="connsiteY9" fmla="*/ 401202 h 458428"/>
              <a:gd name="connsiteX10" fmla="*/ 6400800 w 6896100"/>
              <a:gd name="connsiteY10" fmla="*/ 39252 h 458428"/>
              <a:gd name="connsiteX11" fmla="*/ 6896100 w 6896100"/>
              <a:gd name="connsiteY11" fmla="*/ 134502 h 458428"/>
              <a:gd name="connsiteX0" fmla="*/ 0 w 6896100"/>
              <a:gd name="connsiteY0" fmla="*/ 287186 h 458712"/>
              <a:gd name="connsiteX1" fmla="*/ 457200 w 6896100"/>
              <a:gd name="connsiteY1" fmla="*/ 1436 h 458712"/>
              <a:gd name="connsiteX2" fmla="*/ 1295400 w 6896100"/>
              <a:gd name="connsiteY2" fmla="*/ 382436 h 458712"/>
              <a:gd name="connsiteX3" fmla="*/ 1924050 w 6896100"/>
              <a:gd name="connsiteY3" fmla="*/ 1436 h 458712"/>
              <a:gd name="connsiteX4" fmla="*/ 2875664 w 6896100"/>
              <a:gd name="connsiteY4" fmla="*/ 244656 h 458712"/>
              <a:gd name="connsiteX5" fmla="*/ 3695700 w 6896100"/>
              <a:gd name="connsiteY5" fmla="*/ 39536 h 458712"/>
              <a:gd name="connsiteX6" fmla="*/ 4076700 w 6896100"/>
              <a:gd name="connsiteY6" fmla="*/ 458636 h 458712"/>
              <a:gd name="connsiteX7" fmla="*/ 4914900 w 6896100"/>
              <a:gd name="connsiteY7" fmla="*/ 1436 h 458712"/>
              <a:gd name="connsiteX8" fmla="*/ 5715000 w 6896100"/>
              <a:gd name="connsiteY8" fmla="*/ 401486 h 458712"/>
              <a:gd name="connsiteX9" fmla="*/ 6400800 w 6896100"/>
              <a:gd name="connsiteY9" fmla="*/ 39536 h 458712"/>
              <a:gd name="connsiteX10" fmla="*/ 6896100 w 6896100"/>
              <a:gd name="connsiteY10" fmla="*/ 134786 h 458712"/>
              <a:gd name="connsiteX0" fmla="*/ 0 w 6896100"/>
              <a:gd name="connsiteY0" fmla="*/ 286903 h 458424"/>
              <a:gd name="connsiteX1" fmla="*/ 457200 w 6896100"/>
              <a:gd name="connsiteY1" fmla="*/ 1153 h 458424"/>
              <a:gd name="connsiteX2" fmla="*/ 1295400 w 6896100"/>
              <a:gd name="connsiteY2" fmla="*/ 382153 h 458424"/>
              <a:gd name="connsiteX3" fmla="*/ 1924050 w 6896100"/>
              <a:gd name="connsiteY3" fmla="*/ 1153 h 458424"/>
              <a:gd name="connsiteX4" fmla="*/ 2673645 w 6896100"/>
              <a:gd name="connsiteY4" fmla="*/ 403861 h 458424"/>
              <a:gd name="connsiteX5" fmla="*/ 3695700 w 6896100"/>
              <a:gd name="connsiteY5" fmla="*/ 39253 h 458424"/>
              <a:gd name="connsiteX6" fmla="*/ 4076700 w 6896100"/>
              <a:gd name="connsiteY6" fmla="*/ 458353 h 458424"/>
              <a:gd name="connsiteX7" fmla="*/ 4914900 w 6896100"/>
              <a:gd name="connsiteY7" fmla="*/ 1153 h 458424"/>
              <a:gd name="connsiteX8" fmla="*/ 5715000 w 6896100"/>
              <a:gd name="connsiteY8" fmla="*/ 401203 h 458424"/>
              <a:gd name="connsiteX9" fmla="*/ 6400800 w 6896100"/>
              <a:gd name="connsiteY9" fmla="*/ 39253 h 458424"/>
              <a:gd name="connsiteX10" fmla="*/ 6896100 w 6896100"/>
              <a:gd name="connsiteY10" fmla="*/ 134503 h 458424"/>
              <a:gd name="connsiteX0" fmla="*/ 0 w 6896100"/>
              <a:gd name="connsiteY0" fmla="*/ 290327 h 461777"/>
              <a:gd name="connsiteX1" fmla="*/ 457200 w 6896100"/>
              <a:gd name="connsiteY1" fmla="*/ 4577 h 461777"/>
              <a:gd name="connsiteX2" fmla="*/ 1295400 w 6896100"/>
              <a:gd name="connsiteY2" fmla="*/ 385577 h 461777"/>
              <a:gd name="connsiteX3" fmla="*/ 1924050 w 6896100"/>
              <a:gd name="connsiteY3" fmla="*/ 4577 h 461777"/>
              <a:gd name="connsiteX4" fmla="*/ 2673645 w 6896100"/>
              <a:gd name="connsiteY4" fmla="*/ 407285 h 461777"/>
              <a:gd name="connsiteX5" fmla="*/ 3461784 w 6896100"/>
              <a:gd name="connsiteY5" fmla="*/ 146 h 461777"/>
              <a:gd name="connsiteX6" fmla="*/ 4076700 w 6896100"/>
              <a:gd name="connsiteY6" fmla="*/ 461777 h 461777"/>
              <a:gd name="connsiteX7" fmla="*/ 4914900 w 6896100"/>
              <a:gd name="connsiteY7" fmla="*/ 4577 h 461777"/>
              <a:gd name="connsiteX8" fmla="*/ 5715000 w 6896100"/>
              <a:gd name="connsiteY8" fmla="*/ 404627 h 461777"/>
              <a:gd name="connsiteX9" fmla="*/ 6400800 w 6896100"/>
              <a:gd name="connsiteY9" fmla="*/ 42677 h 461777"/>
              <a:gd name="connsiteX10" fmla="*/ 6896100 w 6896100"/>
              <a:gd name="connsiteY10" fmla="*/ 137927 h 461777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715000 w 6896100"/>
              <a:gd name="connsiteY8" fmla="*/ 404482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400800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96100"/>
              <a:gd name="connsiteY0" fmla="*/ 290182 h 408471"/>
              <a:gd name="connsiteX1" fmla="*/ 457200 w 6896100"/>
              <a:gd name="connsiteY1" fmla="*/ 4432 h 408471"/>
              <a:gd name="connsiteX2" fmla="*/ 1295400 w 6896100"/>
              <a:gd name="connsiteY2" fmla="*/ 385432 h 408471"/>
              <a:gd name="connsiteX3" fmla="*/ 1924050 w 6896100"/>
              <a:gd name="connsiteY3" fmla="*/ 4432 h 408471"/>
              <a:gd name="connsiteX4" fmla="*/ 2673645 w 6896100"/>
              <a:gd name="connsiteY4" fmla="*/ 407140 h 408471"/>
              <a:gd name="connsiteX5" fmla="*/ 3461784 w 6896100"/>
              <a:gd name="connsiteY5" fmla="*/ 1 h 408471"/>
              <a:gd name="connsiteX6" fmla="*/ 4225556 w 6896100"/>
              <a:gd name="connsiteY6" fmla="*/ 408470 h 408471"/>
              <a:gd name="connsiteX7" fmla="*/ 4914900 w 6896100"/>
              <a:gd name="connsiteY7" fmla="*/ 4432 h 408471"/>
              <a:gd name="connsiteX8" fmla="*/ 5629940 w 6896100"/>
              <a:gd name="connsiteY8" fmla="*/ 372585 h 408471"/>
              <a:gd name="connsiteX9" fmla="*/ 6251944 w 6896100"/>
              <a:gd name="connsiteY9" fmla="*/ 42532 h 408471"/>
              <a:gd name="connsiteX10" fmla="*/ 6896100 w 6896100"/>
              <a:gd name="connsiteY10" fmla="*/ 137782 h 408471"/>
              <a:gd name="connsiteX0" fmla="*/ 0 w 6832304"/>
              <a:gd name="connsiteY0" fmla="*/ 290182 h 408471"/>
              <a:gd name="connsiteX1" fmla="*/ 457200 w 6832304"/>
              <a:gd name="connsiteY1" fmla="*/ 4432 h 408471"/>
              <a:gd name="connsiteX2" fmla="*/ 1295400 w 6832304"/>
              <a:gd name="connsiteY2" fmla="*/ 385432 h 408471"/>
              <a:gd name="connsiteX3" fmla="*/ 1924050 w 6832304"/>
              <a:gd name="connsiteY3" fmla="*/ 4432 h 408471"/>
              <a:gd name="connsiteX4" fmla="*/ 2673645 w 6832304"/>
              <a:gd name="connsiteY4" fmla="*/ 407140 h 408471"/>
              <a:gd name="connsiteX5" fmla="*/ 3461784 w 6832304"/>
              <a:gd name="connsiteY5" fmla="*/ 1 h 408471"/>
              <a:gd name="connsiteX6" fmla="*/ 4225556 w 6832304"/>
              <a:gd name="connsiteY6" fmla="*/ 408470 h 408471"/>
              <a:gd name="connsiteX7" fmla="*/ 4914900 w 6832304"/>
              <a:gd name="connsiteY7" fmla="*/ 4432 h 408471"/>
              <a:gd name="connsiteX8" fmla="*/ 5629940 w 6832304"/>
              <a:gd name="connsiteY8" fmla="*/ 372585 h 408471"/>
              <a:gd name="connsiteX9" fmla="*/ 6251944 w 6832304"/>
              <a:gd name="connsiteY9" fmla="*/ 42532 h 408471"/>
              <a:gd name="connsiteX10" fmla="*/ 6832304 w 6832304"/>
              <a:gd name="connsiteY10" fmla="*/ 180313 h 408471"/>
              <a:gd name="connsiteX0" fmla="*/ 0 w 6832304"/>
              <a:gd name="connsiteY0" fmla="*/ 297465 h 415754"/>
              <a:gd name="connsiteX1" fmla="*/ 595424 w 6832304"/>
              <a:gd name="connsiteY1" fmla="*/ 1083 h 415754"/>
              <a:gd name="connsiteX2" fmla="*/ 1295400 w 6832304"/>
              <a:gd name="connsiteY2" fmla="*/ 392715 h 415754"/>
              <a:gd name="connsiteX3" fmla="*/ 1924050 w 6832304"/>
              <a:gd name="connsiteY3" fmla="*/ 11715 h 415754"/>
              <a:gd name="connsiteX4" fmla="*/ 2673645 w 6832304"/>
              <a:gd name="connsiteY4" fmla="*/ 414423 h 415754"/>
              <a:gd name="connsiteX5" fmla="*/ 3461784 w 6832304"/>
              <a:gd name="connsiteY5" fmla="*/ 7284 h 415754"/>
              <a:gd name="connsiteX6" fmla="*/ 4225556 w 6832304"/>
              <a:gd name="connsiteY6" fmla="*/ 415753 h 415754"/>
              <a:gd name="connsiteX7" fmla="*/ 4914900 w 6832304"/>
              <a:gd name="connsiteY7" fmla="*/ 11715 h 415754"/>
              <a:gd name="connsiteX8" fmla="*/ 5629940 w 6832304"/>
              <a:gd name="connsiteY8" fmla="*/ 379868 h 415754"/>
              <a:gd name="connsiteX9" fmla="*/ 6251944 w 6832304"/>
              <a:gd name="connsiteY9" fmla="*/ 49815 h 415754"/>
              <a:gd name="connsiteX10" fmla="*/ 6832304 w 6832304"/>
              <a:gd name="connsiteY10" fmla="*/ 187596 h 415754"/>
              <a:gd name="connsiteX0" fmla="*/ 0 w 6832304"/>
              <a:gd name="connsiteY0" fmla="*/ 296991 h 415280"/>
              <a:gd name="connsiteX1" fmla="*/ 595424 w 6832304"/>
              <a:gd name="connsiteY1" fmla="*/ 609 h 415280"/>
              <a:gd name="connsiteX2" fmla="*/ 1295400 w 6832304"/>
              <a:gd name="connsiteY2" fmla="*/ 392241 h 415280"/>
              <a:gd name="connsiteX3" fmla="*/ 1924050 w 6832304"/>
              <a:gd name="connsiteY3" fmla="*/ 11241 h 415280"/>
              <a:gd name="connsiteX4" fmla="*/ 2673645 w 6832304"/>
              <a:gd name="connsiteY4" fmla="*/ 413949 h 415280"/>
              <a:gd name="connsiteX5" fmla="*/ 3461784 w 6832304"/>
              <a:gd name="connsiteY5" fmla="*/ 6810 h 415280"/>
              <a:gd name="connsiteX6" fmla="*/ 4225556 w 6832304"/>
              <a:gd name="connsiteY6" fmla="*/ 415279 h 415280"/>
              <a:gd name="connsiteX7" fmla="*/ 4914900 w 6832304"/>
              <a:gd name="connsiteY7" fmla="*/ 11241 h 415280"/>
              <a:gd name="connsiteX8" fmla="*/ 5629940 w 6832304"/>
              <a:gd name="connsiteY8" fmla="*/ 379394 h 415280"/>
              <a:gd name="connsiteX9" fmla="*/ 6251944 w 6832304"/>
              <a:gd name="connsiteY9" fmla="*/ 49341 h 415280"/>
              <a:gd name="connsiteX10" fmla="*/ 6832304 w 6832304"/>
              <a:gd name="connsiteY10" fmla="*/ 18712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298989"/>
              <a:gd name="connsiteY0" fmla="*/ 296991 h 415280"/>
              <a:gd name="connsiteX1" fmla="*/ 595424 w 8298989"/>
              <a:gd name="connsiteY1" fmla="*/ 609 h 415280"/>
              <a:gd name="connsiteX2" fmla="*/ 1295400 w 8298989"/>
              <a:gd name="connsiteY2" fmla="*/ 392241 h 415280"/>
              <a:gd name="connsiteX3" fmla="*/ 1924050 w 8298989"/>
              <a:gd name="connsiteY3" fmla="*/ 11241 h 415280"/>
              <a:gd name="connsiteX4" fmla="*/ 2673645 w 8298989"/>
              <a:gd name="connsiteY4" fmla="*/ 413949 h 415280"/>
              <a:gd name="connsiteX5" fmla="*/ 3461784 w 8298989"/>
              <a:gd name="connsiteY5" fmla="*/ 6810 h 415280"/>
              <a:gd name="connsiteX6" fmla="*/ 4225556 w 8298989"/>
              <a:gd name="connsiteY6" fmla="*/ 415279 h 415280"/>
              <a:gd name="connsiteX7" fmla="*/ 4914900 w 8298989"/>
              <a:gd name="connsiteY7" fmla="*/ 11241 h 415280"/>
              <a:gd name="connsiteX8" fmla="*/ 5629940 w 8298989"/>
              <a:gd name="connsiteY8" fmla="*/ 379394 h 415280"/>
              <a:gd name="connsiteX9" fmla="*/ 6251944 w 8298989"/>
              <a:gd name="connsiteY9" fmla="*/ 49341 h 415280"/>
              <a:gd name="connsiteX10" fmla="*/ 8298989 w 8298989"/>
              <a:gd name="connsiteY10" fmla="*/ 272182 h 415280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128766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  <a:gd name="connsiteX0" fmla="*/ 0 w 8832331"/>
              <a:gd name="connsiteY0" fmla="*/ 307484 h 415141"/>
              <a:gd name="connsiteX1" fmla="*/ 1235435 w 8832331"/>
              <a:gd name="connsiteY1" fmla="*/ 470 h 415141"/>
              <a:gd name="connsiteX2" fmla="*/ 1828742 w 8832331"/>
              <a:gd name="connsiteY2" fmla="*/ 392102 h 415141"/>
              <a:gd name="connsiteX3" fmla="*/ 2457392 w 8832331"/>
              <a:gd name="connsiteY3" fmla="*/ 11102 h 415141"/>
              <a:gd name="connsiteX4" fmla="*/ 3206987 w 8832331"/>
              <a:gd name="connsiteY4" fmla="*/ 413810 h 415141"/>
              <a:gd name="connsiteX5" fmla="*/ 3995126 w 8832331"/>
              <a:gd name="connsiteY5" fmla="*/ 6671 h 415141"/>
              <a:gd name="connsiteX6" fmla="*/ 4758898 w 8832331"/>
              <a:gd name="connsiteY6" fmla="*/ 415140 h 415141"/>
              <a:gd name="connsiteX7" fmla="*/ 5448242 w 8832331"/>
              <a:gd name="connsiteY7" fmla="*/ 11102 h 415141"/>
              <a:gd name="connsiteX8" fmla="*/ 6163282 w 8832331"/>
              <a:gd name="connsiteY8" fmla="*/ 379255 h 415141"/>
              <a:gd name="connsiteX9" fmla="*/ 6785286 w 8832331"/>
              <a:gd name="connsiteY9" fmla="*/ 49202 h 415141"/>
              <a:gd name="connsiteX10" fmla="*/ 8832331 w 8832331"/>
              <a:gd name="connsiteY10" fmla="*/ 272043 h 41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32331" h="415141">
                <a:moveTo>
                  <a:pt x="0" y="307484"/>
                </a:moveTo>
                <a:cubicBezTo>
                  <a:pt x="914917" y="294894"/>
                  <a:pt x="930645" y="-13633"/>
                  <a:pt x="1235435" y="470"/>
                </a:cubicBezTo>
                <a:cubicBezTo>
                  <a:pt x="1540225" y="14573"/>
                  <a:pt x="1625083" y="390330"/>
                  <a:pt x="1828742" y="392102"/>
                </a:cubicBezTo>
                <a:cubicBezTo>
                  <a:pt x="2032401" y="393874"/>
                  <a:pt x="2227685" y="7484"/>
                  <a:pt x="2457392" y="11102"/>
                </a:cubicBezTo>
                <a:cubicBezTo>
                  <a:pt x="2687099" y="14720"/>
                  <a:pt x="2950698" y="414549"/>
                  <a:pt x="3206987" y="413810"/>
                </a:cubicBezTo>
                <a:cubicBezTo>
                  <a:pt x="3463276" y="413072"/>
                  <a:pt x="3736474" y="6449"/>
                  <a:pt x="3995126" y="6671"/>
                </a:cubicBezTo>
                <a:cubicBezTo>
                  <a:pt x="4253778" y="6893"/>
                  <a:pt x="4516712" y="414402"/>
                  <a:pt x="4758898" y="415140"/>
                </a:cubicBezTo>
                <a:cubicBezTo>
                  <a:pt x="5001084" y="415879"/>
                  <a:pt x="5214178" y="17083"/>
                  <a:pt x="5448242" y="11102"/>
                </a:cubicBezTo>
                <a:cubicBezTo>
                  <a:pt x="5682306" y="5121"/>
                  <a:pt x="5940441" y="372905"/>
                  <a:pt x="6163282" y="379255"/>
                </a:cubicBezTo>
                <a:cubicBezTo>
                  <a:pt x="6386123" y="385605"/>
                  <a:pt x="6340445" y="67071"/>
                  <a:pt x="6785286" y="49202"/>
                </a:cubicBezTo>
                <a:cubicBezTo>
                  <a:pt x="7230127" y="31333"/>
                  <a:pt x="6814189" y="393296"/>
                  <a:pt x="8832331" y="272043"/>
                </a:cubicBezTo>
              </a:path>
            </a:pathLst>
          </a:custGeom>
          <a:noFill/>
          <a:ln w="95250">
            <a:solidFill>
              <a:srgbClr val="FFFF00"/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http://www.bravolight.com/images/MoonRaker-30-Watt-LED-Ligh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4844"/>
            <a:ext cx="6961476" cy="514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32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E:\DCIM\101_SONY\DSC01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47700" y="647700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2362200" y="1352550"/>
            <a:ext cx="763137" cy="838200"/>
          </a:xfrm>
          <a:prstGeom prst="straightConnector1">
            <a:avLst/>
          </a:prstGeom>
          <a:ln w="88900">
            <a:solidFill>
              <a:srgbClr val="FFFF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762000" y="1200150"/>
            <a:ext cx="457200" cy="1143000"/>
          </a:xfrm>
          <a:prstGeom prst="straightConnector1">
            <a:avLst/>
          </a:prstGeom>
          <a:ln w="88900">
            <a:solidFill>
              <a:srgbClr val="FFFF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21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http://hstrial-utilitysavingsso.homestead.com/LED-ligh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1" y="-247651"/>
            <a:ext cx="5410200" cy="541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82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E:\DCIM\101_SONY\DSC017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82" y="-781050"/>
            <a:ext cx="9372600" cy="70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54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E:\DCIM\101_SONY\DSC017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8000"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200" y="-1390650"/>
            <a:ext cx="9601200" cy="72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61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http://www.daylite.com/wp-content/uploads/2007/11/typical-led-lighting-used-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520" y="0"/>
            <a:ext cx="6477000" cy="510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47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http://3.bp.blogspot.com/-A0F2kgDokqo/TsvG-REYDDI/AAAAAAAAAXQ/EyvnGV1ZhO8/s1600/IMG_79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0" r="40000" b="37600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98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http://www.yourmomhatesthis.com/images/Led-Lights-001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-8659"/>
            <a:ext cx="6400800" cy="514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83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Where Does My Money Go bar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458200" cy="516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xplosion 2 3"/>
          <p:cNvSpPr/>
          <p:nvPr/>
        </p:nvSpPr>
        <p:spPr>
          <a:xfrm rot="18559271">
            <a:off x="-564286" y="3707198"/>
            <a:ext cx="2564701" cy="1081761"/>
          </a:xfrm>
          <a:prstGeom prst="irregularSeal2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50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es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338" y="1200150"/>
            <a:ext cx="3089276" cy="315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71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89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www.inhabitat.com/wp-content/uploads/smartcarinnycbbrid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0647"/>
            <a:ext cx="9144000" cy="679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8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5" t="18229" r="10937" b="20834"/>
          <a:stretch/>
        </p:blipFill>
        <p:spPr bwMode="auto">
          <a:xfrm>
            <a:off x="0" y="0"/>
            <a:ext cx="9144000" cy="6184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249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2" t="15104" r="2734" b="15364"/>
          <a:stretch/>
        </p:blipFill>
        <p:spPr bwMode="auto">
          <a:xfrm>
            <a:off x="0" y="-180399"/>
            <a:ext cx="7258050" cy="5323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83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7" t="44271" r="13282" b="7552"/>
          <a:stretch/>
        </p:blipFill>
        <p:spPr bwMode="auto">
          <a:xfrm>
            <a:off x="0" y="0"/>
            <a:ext cx="10202356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35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Conservation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03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ttp://www.facilities.txstate.edu/utilities/energy-conservation/contentParagraph/01/content_files/file0/energy-conservation-switch-off-ligh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51435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36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:\DCIM\101_SONY\DSC017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63600" y="520700"/>
            <a:ext cx="53848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4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:\DCIM\101_SONY\DSC017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26989" y="642936"/>
            <a:ext cx="51435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2895600" y="1200150"/>
            <a:ext cx="2895600" cy="838200"/>
          </a:xfrm>
          <a:prstGeom prst="straightConnector1">
            <a:avLst/>
          </a:prstGeom>
          <a:ln w="88900">
            <a:solidFill>
              <a:srgbClr val="FFFF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40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Where Does My Money Go bar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458200" cy="516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xplosion 2 3"/>
          <p:cNvSpPr/>
          <p:nvPr/>
        </p:nvSpPr>
        <p:spPr>
          <a:xfrm rot="18559271">
            <a:off x="-564286" y="3707198"/>
            <a:ext cx="2564701" cy="1081761"/>
          </a:xfrm>
          <a:prstGeom prst="irregularSeal2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Explosion 2 4"/>
          <p:cNvSpPr/>
          <p:nvPr/>
        </p:nvSpPr>
        <p:spPr>
          <a:xfrm rot="18559271">
            <a:off x="659575" y="3707198"/>
            <a:ext cx="2564701" cy="1081761"/>
          </a:xfrm>
          <a:prstGeom prst="irregularSeal2">
            <a:avLst/>
          </a:prstGeom>
          <a:noFill/>
          <a:ln w="952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4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E:\DCIM\101_SONY\DSC0171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5000" contrast="-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8" y="-628650"/>
            <a:ext cx="93218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47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4" t="26042" r="42460" b="13282"/>
          <a:stretch/>
        </p:blipFill>
        <p:spPr bwMode="auto">
          <a:xfrm>
            <a:off x="3048000" y="0"/>
            <a:ext cx="3295650" cy="515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43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http://mapawatt.com/wp-content/uploads/2009/08/energy-audit-mind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7391400" cy="515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58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07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Where Does My Money Go bar 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64235"/>
            <a:ext cx="8458200" cy="520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77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http://www.electricitybook.com/energy-conservation/energyst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4" y="577506"/>
            <a:ext cx="8778875" cy="440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9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6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Insulation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0383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3900" dirty="0" smtClean="0"/>
              <a:t>?</a:t>
            </a:r>
            <a:endParaRPr lang="en-US" sz="23900" dirty="0"/>
          </a:p>
        </p:txBody>
      </p:sp>
    </p:spTree>
    <p:extLst>
      <p:ext uri="{BB962C8B-B14F-4D97-AF65-F5344CB8AC3E}">
        <p14:creationId xmlns:p14="http://schemas.microsoft.com/office/powerpoint/2010/main" val="36640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0">
          <a:solidFill>
            <a:srgbClr val="FFFF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67</Words>
  <Application>Microsoft Office PowerPoint</Application>
  <PresentationFormat>On-screen Show (16:9)</PresentationFormat>
  <Paragraphs>24</Paragraphs>
  <Slides>75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Office Theme</vt:lpstr>
      <vt:lpstr>Energy Conservation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Insulation</vt:lpstr>
      <vt:lpstr>Insulation</vt:lpstr>
      <vt:lpstr>PowerPoint Presentation</vt:lpstr>
      <vt:lpstr>PowerPoint Presentation</vt:lpstr>
      <vt:lpstr>Insulation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Lumens = ?</vt:lpstr>
      <vt:lpstr>Bulbs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Incandescent Bulb</vt:lpstr>
      <vt:lpstr>LED Bulb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Transportation</vt:lpstr>
      <vt:lpstr>PowerPoint Presentation</vt:lpstr>
      <vt:lpstr>PowerPoint Presentation</vt:lpstr>
      <vt:lpstr>PowerPoint Presentation</vt:lpstr>
      <vt:lpstr>PowerPoint Presentation</vt:lpstr>
      <vt:lpstr>Conservation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Review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Conservation</dc:title>
  <dc:creator>s</dc:creator>
  <cp:lastModifiedBy>s</cp:lastModifiedBy>
  <cp:revision>51</cp:revision>
  <dcterms:created xsi:type="dcterms:W3CDTF">2013-12-09T03:26:42Z</dcterms:created>
  <dcterms:modified xsi:type="dcterms:W3CDTF">2013-12-11T07:03:04Z</dcterms:modified>
</cp:coreProperties>
</file>